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1"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76" d="100"/>
          <a:sy n="76"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Crowley,</a:t>
            </a:r>
            <a:r>
              <a:rPr lang="en-US" baseline="0" dirty="0"/>
              <a:t> TX Demographics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Percent</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cat>
            <c:strRef>
              <c:f>Sheet1!$A$2:$A$8</c:f>
              <c:strCache>
                <c:ptCount val="7"/>
                <c:pt idx="0">
                  <c:v>White</c:v>
                </c:pt>
                <c:pt idx="1">
                  <c:v>Black</c:v>
                </c:pt>
                <c:pt idx="2">
                  <c:v>Hispanic or Latino</c:v>
                </c:pt>
                <c:pt idx="3">
                  <c:v>Asian</c:v>
                </c:pt>
                <c:pt idx="4">
                  <c:v>American Indian</c:v>
                </c:pt>
                <c:pt idx="5">
                  <c:v>Native Hawaiian or other Pacific Islander</c:v>
                </c:pt>
                <c:pt idx="6">
                  <c:v>Two or more races</c:v>
                </c:pt>
              </c:strCache>
            </c:strRef>
          </c:cat>
          <c:val>
            <c:numRef>
              <c:f>Sheet1!$B$2:$B$8</c:f>
              <c:numCache>
                <c:formatCode>General</c:formatCode>
                <c:ptCount val="7"/>
                <c:pt idx="0">
                  <c:v>41</c:v>
                </c:pt>
                <c:pt idx="1">
                  <c:v>29</c:v>
                </c:pt>
                <c:pt idx="2">
                  <c:v>24</c:v>
                </c:pt>
                <c:pt idx="3">
                  <c:v>3</c:v>
                </c:pt>
                <c:pt idx="4">
                  <c:v>0.5</c:v>
                </c:pt>
                <c:pt idx="5">
                  <c:v>0.2</c:v>
                </c:pt>
                <c:pt idx="6">
                  <c:v>2</c:v>
                </c:pt>
              </c:numCache>
            </c:numRef>
          </c:val>
          <c:extLst>
            <c:ext xmlns:c16="http://schemas.microsoft.com/office/drawing/2014/chart" uri="{C3380CC4-5D6E-409C-BE32-E72D297353CC}">
              <c16:uniqueId val="{00000000-EF08-4FB0-9486-6825F9E7D0C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Crowley ISD Demographics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cat>
            <c:strRef>
              <c:f>Sheet1!$A$2:$A$8</c:f>
              <c:strCache>
                <c:ptCount val="7"/>
                <c:pt idx="0">
                  <c:v>White</c:v>
                </c:pt>
                <c:pt idx="1">
                  <c:v>Black</c:v>
                </c:pt>
                <c:pt idx="2">
                  <c:v>Hispanic or Latino</c:v>
                </c:pt>
                <c:pt idx="3">
                  <c:v>Asian</c:v>
                </c:pt>
                <c:pt idx="4">
                  <c:v>American Indian</c:v>
                </c:pt>
                <c:pt idx="5">
                  <c:v>Native Hawaiian or other Pacific Islander</c:v>
                </c:pt>
                <c:pt idx="6">
                  <c:v>Two or more races</c:v>
                </c:pt>
              </c:strCache>
            </c:strRef>
          </c:cat>
          <c:val>
            <c:numRef>
              <c:f>Sheet1!$B$2:$B$8</c:f>
              <c:numCache>
                <c:formatCode>General</c:formatCode>
                <c:ptCount val="7"/>
                <c:pt idx="0">
                  <c:v>19.2</c:v>
                </c:pt>
                <c:pt idx="1">
                  <c:v>41.8</c:v>
                </c:pt>
                <c:pt idx="2">
                  <c:v>20.9</c:v>
                </c:pt>
                <c:pt idx="3">
                  <c:v>4.0999999999999996</c:v>
                </c:pt>
                <c:pt idx="4">
                  <c:v>0.5</c:v>
                </c:pt>
                <c:pt idx="5">
                  <c:v>0.2</c:v>
                </c:pt>
                <c:pt idx="6">
                  <c:v>3.3</c:v>
                </c:pt>
              </c:numCache>
            </c:numRef>
          </c:val>
          <c:extLst>
            <c:ext xmlns:c16="http://schemas.microsoft.com/office/drawing/2014/chart" uri="{C3380CC4-5D6E-409C-BE32-E72D297353CC}">
              <c16:uniqueId val="{00000000-C9D8-42BE-9A84-F1E3A2C2671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Gifted &amp; Talented Enrollment</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cat>
            <c:strRef>
              <c:f>Sheet1!$A$2:$A$8</c:f>
              <c:strCache>
                <c:ptCount val="7"/>
                <c:pt idx="0">
                  <c:v>White</c:v>
                </c:pt>
                <c:pt idx="1">
                  <c:v>Black</c:v>
                </c:pt>
                <c:pt idx="2">
                  <c:v>Hispanic or Latino</c:v>
                </c:pt>
                <c:pt idx="3">
                  <c:v>Asian</c:v>
                </c:pt>
                <c:pt idx="4">
                  <c:v>American Indian</c:v>
                </c:pt>
                <c:pt idx="5">
                  <c:v>Native Hawaiian or other Pacific Islander</c:v>
                </c:pt>
                <c:pt idx="6">
                  <c:v>Two or more races</c:v>
                </c:pt>
              </c:strCache>
            </c:strRef>
          </c:cat>
          <c:val>
            <c:numRef>
              <c:f>Sheet1!$B$2:$B$8</c:f>
              <c:numCache>
                <c:formatCode>General</c:formatCode>
                <c:ptCount val="7"/>
                <c:pt idx="0">
                  <c:v>35.5</c:v>
                </c:pt>
                <c:pt idx="1">
                  <c:v>18.100000000000001</c:v>
                </c:pt>
                <c:pt idx="2">
                  <c:v>30.7</c:v>
                </c:pt>
                <c:pt idx="3">
                  <c:v>10</c:v>
                </c:pt>
                <c:pt idx="4">
                  <c:v>0.2</c:v>
                </c:pt>
                <c:pt idx="5">
                  <c:v>0.2</c:v>
                </c:pt>
                <c:pt idx="6">
                  <c:v>5.4</c:v>
                </c:pt>
              </c:numCache>
            </c:numRef>
          </c:val>
          <c:extLst>
            <c:ext xmlns:c16="http://schemas.microsoft.com/office/drawing/2014/chart" uri="{C3380CC4-5D6E-409C-BE32-E72D297353CC}">
              <c16:uniqueId val="{00000000-39FD-407B-993A-B9712506BA2C}"/>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Out-of-School Suspensions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cat>
            <c:strRef>
              <c:f>Sheet1!$A$2:$A$8</c:f>
              <c:strCache>
                <c:ptCount val="7"/>
                <c:pt idx="0">
                  <c:v>White</c:v>
                </c:pt>
                <c:pt idx="1">
                  <c:v>Black</c:v>
                </c:pt>
                <c:pt idx="2">
                  <c:v>Hispanic or Latino</c:v>
                </c:pt>
                <c:pt idx="3">
                  <c:v>Asian</c:v>
                </c:pt>
                <c:pt idx="4">
                  <c:v>American Indian</c:v>
                </c:pt>
                <c:pt idx="5">
                  <c:v>Native Hawaiian or other Pacific Islander</c:v>
                </c:pt>
                <c:pt idx="6">
                  <c:v>Two or more races</c:v>
                </c:pt>
              </c:strCache>
            </c:strRef>
          </c:cat>
          <c:val>
            <c:numRef>
              <c:f>Sheet1!$B$2:$B$8</c:f>
              <c:numCache>
                <c:formatCode>General</c:formatCode>
                <c:ptCount val="7"/>
                <c:pt idx="0">
                  <c:v>11.3</c:v>
                </c:pt>
                <c:pt idx="1">
                  <c:v>65.3</c:v>
                </c:pt>
                <c:pt idx="2">
                  <c:v>16.8</c:v>
                </c:pt>
                <c:pt idx="3">
                  <c:v>1</c:v>
                </c:pt>
                <c:pt idx="4">
                  <c:v>0.5</c:v>
                </c:pt>
                <c:pt idx="5">
                  <c:v>0.3</c:v>
                </c:pt>
              </c:numCache>
            </c:numRef>
          </c:val>
          <c:extLst>
            <c:ext xmlns:c16="http://schemas.microsoft.com/office/drawing/2014/chart" uri="{C3380CC4-5D6E-409C-BE32-E72D297353CC}">
              <c16:uniqueId val="{00000000-56CC-4150-B5C2-2E3BA012A07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Students with Disabilities Served under IDEA</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cat>
            <c:strRef>
              <c:f>Sheet1!$A$2:$A$8</c:f>
              <c:strCache>
                <c:ptCount val="7"/>
                <c:pt idx="0">
                  <c:v>White</c:v>
                </c:pt>
                <c:pt idx="1">
                  <c:v>Black</c:v>
                </c:pt>
                <c:pt idx="2">
                  <c:v>Hispanic or Latino</c:v>
                </c:pt>
                <c:pt idx="3">
                  <c:v>Asian</c:v>
                </c:pt>
                <c:pt idx="4">
                  <c:v>American Indian</c:v>
                </c:pt>
                <c:pt idx="5">
                  <c:v>Native Hawaiian or other Pacific Islander</c:v>
                </c:pt>
                <c:pt idx="6">
                  <c:v>Two or more races</c:v>
                </c:pt>
              </c:strCache>
            </c:strRef>
          </c:cat>
          <c:val>
            <c:numRef>
              <c:f>Sheet1!$B$2:$B$8</c:f>
              <c:numCache>
                <c:formatCode>General</c:formatCode>
                <c:ptCount val="7"/>
                <c:pt idx="0">
                  <c:v>20.5</c:v>
                </c:pt>
                <c:pt idx="1">
                  <c:v>49.7</c:v>
                </c:pt>
                <c:pt idx="2">
                  <c:v>27.4</c:v>
                </c:pt>
                <c:pt idx="3">
                  <c:v>1.4</c:v>
                </c:pt>
              </c:numCache>
            </c:numRef>
          </c:val>
          <c:extLst>
            <c:ext xmlns:c16="http://schemas.microsoft.com/office/drawing/2014/chart" uri="{C3380CC4-5D6E-409C-BE32-E72D297353CC}">
              <c16:uniqueId val="{00000000-C14E-452D-A63C-3127074721C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8/14/2019</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8/14/2019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8/14/2019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8/14/2019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8/14/2019</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8/14/2019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8/14/2019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8/14/2019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8/14/2019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8/14/2019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8/14/2019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8/14/2019</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txreports.emetric.net/report?columns=1500%2C1501%2C1502%2C1503%2C1504%2C1505%2C1506%2C1507%2C1508%2C1509%2C1510%2C1511%2C1686%2C1740%2C1743%2C1746%2C1759%2C1912&amp;crossdimension=false&amp;dataids=1441%2C1469&amp;disaggregate=atrisk%3Bbilingual%3Bcareertechnicaled%3Becodisadvantagecode%3Besl%3Bethnicity%3Bgender%3Bgiftedtalented%3Blep%3Bmigrant%3Bspecialed%3Btitleipartacode&amp;domain=1&amp;org=1069&amp;other=20&amp;report=42&amp;sel=&amp;summary=true&amp;tgn=true&amp;type=table" TargetMode="External"/><Relationship Id="rId5" Type="http://schemas.openxmlformats.org/officeDocument/2006/relationships/hyperlink" Target="https://txreports.emetric.net/report?columns=1500%2C1501%2C1502%2C1503%2C1504%2C1505%2C1506%2C1507%2C1508%2C1509%2C1510%2C1511%2C1744%2C1747%2C1776%2C1926&amp;crossdimension=false&amp;dataids=1399&amp;disaggregate=atrisk%3Bbilingual%3Bcareertechnicaled%3Becodisadvantagecode%3Besl%3Bethnicity%3Bgender%3Bgiftedtalented%3Blep%3Bmigrant%3Bspecialed%3Btitleipartacode&amp;domain=1&amp;org=1069&amp;other=20&amp;report=42&amp;sel=&amp;summary=true&amp;tgn=true&amp;type=table" TargetMode="External"/><Relationship Id="rId4" Type="http://schemas.openxmlformats.org/officeDocument/2006/relationships/hyperlink" Target="https://txreports.emetric.net/report?columns=1746%2C1747%2C1748%2C1749%2C1750%2C1752%2C1753%2C1754%2C1755%2C1771%2C1788%2C1805%2C1822%2C1839%2C1856%2C1873%2C1890%2C1907%2C4144%2C4146%2C4148%2C4149%2C4152%2C4154%2C4156%2C4157%2C4160%2C4162%2C4164%2C4165%2C4168%2C4170%2C4172%2C4173%2C4176%2C4178%2C4180%2C4181%2C4184%2C4186%2C4188%2C4189%2C4192%2C4194%2C4196%2C4197%2C4200%2C4202%2C4204%2C4205%2C4208%2C4210%2C4212%2C4213&amp;crossdimension=false&amp;dataids=1840%2C1841%2C1842%2C1843%2C1844%2C1845%2C1931%2C1932%2C1933%2C1934%2C1935%2C1936%2C1937%2C1938%2C1939%2C1940%2C1941%2C1942%2C1943%2C1944%2C1945%2C1946%2C1947%2C1948%2C1949%2C1950%2C1951%2C1952%2C1953%2C1954%2C1955&amp;disaggregate=ethnicity%3Bspecialed&amp;domain=1&amp;org=1069&amp;other=20&amp;report=1&amp;sel=RE%2CMA%2CWR%2CSC%2CSO&amp;summary=true&amp;ts=large%7C0.0%3B0.1%3B0.2%3B2.0%3B3.0&amp;type=table"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chart" Target="../charts/char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chart" Target="../charts/chart4.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180DF-8EAD-4A4B-A5AE-C6F15A12193C}"/>
              </a:ext>
            </a:extLst>
          </p:cNvPr>
          <p:cNvSpPr>
            <a:spLocks noGrp="1"/>
          </p:cNvSpPr>
          <p:nvPr>
            <p:ph type="ctrTitle"/>
          </p:nvPr>
        </p:nvSpPr>
        <p:spPr/>
        <p:txBody>
          <a:bodyPr/>
          <a:lstStyle/>
          <a:p>
            <a:r>
              <a:rPr lang="en-US" dirty="0"/>
              <a:t>Crowley ISD and The Racial Gap</a:t>
            </a:r>
          </a:p>
        </p:txBody>
      </p:sp>
      <p:sp>
        <p:nvSpPr>
          <p:cNvPr id="3" name="Subtitle 2">
            <a:extLst>
              <a:ext uri="{FF2B5EF4-FFF2-40B4-BE49-F238E27FC236}">
                <a16:creationId xmlns:a16="http://schemas.microsoft.com/office/drawing/2014/main" id="{1FDB59E8-64FF-4F47-9502-8A26F93A7278}"/>
              </a:ext>
            </a:extLst>
          </p:cNvPr>
          <p:cNvSpPr>
            <a:spLocks noGrp="1"/>
          </p:cNvSpPr>
          <p:nvPr>
            <p:ph type="subTitle" idx="1"/>
          </p:nvPr>
        </p:nvSpPr>
        <p:spPr/>
        <p:txBody>
          <a:bodyPr/>
          <a:lstStyle/>
          <a:p>
            <a:r>
              <a:rPr lang="en-US" dirty="0"/>
              <a:t>Zack Cartmel</a:t>
            </a:r>
          </a:p>
          <a:p>
            <a:r>
              <a:rPr lang="en-US" dirty="0"/>
              <a:t>SPED 757</a:t>
            </a:r>
          </a:p>
        </p:txBody>
      </p:sp>
      <p:pic>
        <p:nvPicPr>
          <p:cNvPr id="4" name="Title">
            <a:hlinkClick r:id="" action="ppaction://media"/>
            <a:extLst>
              <a:ext uri="{FF2B5EF4-FFF2-40B4-BE49-F238E27FC236}">
                <a16:creationId xmlns:a16="http://schemas.microsoft.com/office/drawing/2014/main" id="{7978DE4C-BE23-4B14-9872-442409AEBD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73300" y="5232400"/>
            <a:ext cx="609600" cy="609600"/>
          </a:xfrm>
          <a:prstGeom prst="rect">
            <a:avLst/>
          </a:prstGeom>
        </p:spPr>
      </p:pic>
    </p:spTree>
    <p:extLst>
      <p:ext uri="{BB962C8B-B14F-4D97-AF65-F5344CB8AC3E}">
        <p14:creationId xmlns:p14="http://schemas.microsoft.com/office/powerpoint/2010/main" val="1807253303"/>
      </p:ext>
    </p:extLst>
  </p:cSld>
  <p:clrMapOvr>
    <a:masterClrMapping/>
  </p:clrMapOvr>
  <mc:AlternateContent xmlns:mc="http://schemas.openxmlformats.org/markup-compatibility/2006">
    <mc:Choice xmlns:p14="http://schemas.microsoft.com/office/powerpoint/2010/main" Requires="p14">
      <p:transition spd="slow" p14:dur="2000" advTm="38000"/>
    </mc:Choice>
    <mc:Fallback>
      <p:transition spd="slow" advTm="3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62443-D6CB-4E6A-B832-C06A16365858}"/>
              </a:ext>
            </a:extLst>
          </p:cNvPr>
          <p:cNvSpPr>
            <a:spLocks noGrp="1"/>
          </p:cNvSpPr>
          <p:nvPr>
            <p:ph type="title"/>
          </p:nvPr>
        </p:nvSpPr>
        <p:spPr/>
        <p:txBody>
          <a:bodyPr/>
          <a:lstStyle/>
          <a:p>
            <a:r>
              <a:rPr lang="en-US" dirty="0"/>
              <a:t>Texas standardized assessments</a:t>
            </a:r>
          </a:p>
        </p:txBody>
      </p:sp>
      <p:sp>
        <p:nvSpPr>
          <p:cNvPr id="3" name="Content Placeholder 2">
            <a:extLst>
              <a:ext uri="{FF2B5EF4-FFF2-40B4-BE49-F238E27FC236}">
                <a16:creationId xmlns:a16="http://schemas.microsoft.com/office/drawing/2014/main" id="{91921FFF-9CC8-4522-8107-12FA765CA175}"/>
              </a:ext>
            </a:extLst>
          </p:cNvPr>
          <p:cNvSpPr>
            <a:spLocks noGrp="1"/>
          </p:cNvSpPr>
          <p:nvPr>
            <p:ph idx="1"/>
          </p:nvPr>
        </p:nvSpPr>
        <p:spPr>
          <a:xfrm>
            <a:off x="1371600" y="1572126"/>
            <a:ext cx="9601200" cy="4295274"/>
          </a:xfrm>
        </p:spPr>
        <p:txBody>
          <a:bodyPr>
            <a:normAutofit fontScale="92500" lnSpcReduction="20000"/>
          </a:bodyPr>
          <a:lstStyle/>
          <a:p>
            <a:r>
              <a:rPr lang="en-US" dirty="0"/>
              <a:t>Students take the State of Texas Assessments of Academic Readiness (STAAR) test</a:t>
            </a:r>
          </a:p>
          <a:p>
            <a:r>
              <a:rPr lang="en-US" dirty="0"/>
              <a:t>Student performance is labeled on a continuum of four levels</a:t>
            </a:r>
          </a:p>
          <a:p>
            <a:pPr lvl="1"/>
            <a:r>
              <a:rPr lang="en-US" dirty="0"/>
              <a:t>Masters grade level: Students are expected to succeed in the next grade level with little or no academic intervention</a:t>
            </a:r>
          </a:p>
          <a:p>
            <a:pPr lvl="1"/>
            <a:r>
              <a:rPr lang="en-US" dirty="0"/>
              <a:t>Meets grade level: Students have a high likelihood of success in the next grade or course but may still need some short-term, targeted academic intervention</a:t>
            </a:r>
          </a:p>
          <a:p>
            <a:pPr lvl="1"/>
            <a:r>
              <a:rPr lang="en-US" dirty="0"/>
              <a:t>Approaches grade level: Students are likely to succeed in the next grade or course with targeted academic intervention</a:t>
            </a:r>
          </a:p>
          <a:p>
            <a:pPr lvl="1"/>
            <a:r>
              <a:rPr lang="en-US" dirty="0"/>
              <a:t>Did not meet grade level: Students are unlikely to succeed in the next grade or course without significant ongoing academic intervention</a:t>
            </a:r>
          </a:p>
          <a:p>
            <a:r>
              <a:rPr lang="en-US" dirty="0"/>
              <a:t>STAAR is the only assessment given to all students in the state to measure academic performance</a:t>
            </a:r>
          </a:p>
          <a:p>
            <a:r>
              <a:rPr lang="en-US" dirty="0"/>
              <a:t>Students with IEPs receive the same accommodations on the STAAR assessment as they do on all other assignments and exams</a:t>
            </a:r>
          </a:p>
        </p:txBody>
      </p:sp>
      <p:pic>
        <p:nvPicPr>
          <p:cNvPr id="4" name="texasRecorded Sound">
            <a:hlinkClick r:id="" action="ppaction://media"/>
            <a:extLst>
              <a:ext uri="{FF2B5EF4-FFF2-40B4-BE49-F238E27FC236}">
                <a16:creationId xmlns:a16="http://schemas.microsoft.com/office/drawing/2014/main" id="{ABD34271-4463-4E16-BECA-0DAAE77978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67700" y="5562600"/>
            <a:ext cx="609600" cy="609600"/>
          </a:xfrm>
          <a:prstGeom prst="rect">
            <a:avLst/>
          </a:prstGeom>
        </p:spPr>
      </p:pic>
    </p:spTree>
    <p:extLst>
      <p:ext uri="{BB962C8B-B14F-4D97-AF65-F5344CB8AC3E}">
        <p14:creationId xmlns:p14="http://schemas.microsoft.com/office/powerpoint/2010/main" val="2805745611"/>
      </p:ext>
    </p:extLst>
  </p:cSld>
  <p:clrMapOvr>
    <a:masterClrMapping/>
  </p:clrMapOvr>
  <mc:AlternateContent xmlns:mc="http://schemas.openxmlformats.org/markup-compatibility/2006">
    <mc:Choice xmlns:p14="http://schemas.microsoft.com/office/powerpoint/2010/main" Requires="p14">
      <p:transition spd="slow" p14:dur="2000" advTm="104000"/>
    </mc:Choice>
    <mc:Fallback>
      <p:transition spd="slow" advTm="10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5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93646F9-7F71-4A65-BE1D-BF1470054CA2}"/>
              </a:ext>
            </a:extLst>
          </p:cNvPr>
          <p:cNvSpPr>
            <a:spLocks noGrp="1"/>
          </p:cNvSpPr>
          <p:nvPr>
            <p:ph type="title"/>
          </p:nvPr>
        </p:nvSpPr>
        <p:spPr/>
        <p:txBody>
          <a:bodyPr/>
          <a:lstStyle/>
          <a:p>
            <a:r>
              <a:rPr lang="en-US" dirty="0"/>
              <a:t>STAAR Results</a:t>
            </a:r>
          </a:p>
        </p:txBody>
      </p:sp>
      <p:sp>
        <p:nvSpPr>
          <p:cNvPr id="6" name="Content Placeholder 5">
            <a:extLst>
              <a:ext uri="{FF2B5EF4-FFF2-40B4-BE49-F238E27FC236}">
                <a16:creationId xmlns:a16="http://schemas.microsoft.com/office/drawing/2014/main" id="{CBFAFCAE-27D0-4583-A5BC-8731F7AF603F}"/>
              </a:ext>
            </a:extLst>
          </p:cNvPr>
          <p:cNvSpPr>
            <a:spLocks noGrp="1"/>
          </p:cNvSpPr>
          <p:nvPr>
            <p:ph idx="1"/>
          </p:nvPr>
        </p:nvSpPr>
        <p:spPr/>
        <p:txBody>
          <a:bodyPr/>
          <a:lstStyle/>
          <a:p>
            <a:r>
              <a:rPr lang="en-US" dirty="0">
                <a:hlinkClick r:id="rId4"/>
              </a:rPr>
              <a:t>Group Summary: Performance Levels:  STAAR 3-8, CROWLEY ISD, Spring 2019</a:t>
            </a:r>
            <a:endParaRPr lang="en-US" dirty="0"/>
          </a:p>
          <a:p>
            <a:r>
              <a:rPr lang="en-US" dirty="0">
                <a:hlinkClick r:id="rId5"/>
              </a:rPr>
              <a:t>Standard Combined Summary (2012-2016):  STAAR 3-8, CROWLEY ISD, Spring 2012, Reading, Grade 8, 2012</a:t>
            </a:r>
            <a:endParaRPr lang="en-US" dirty="0"/>
          </a:p>
          <a:p>
            <a:r>
              <a:rPr lang="en-US" dirty="0">
                <a:hlinkClick r:id="rId6"/>
              </a:rPr>
              <a:t>Standard Combined Summary (2012-2016):  STAAR 3-8, CROWLEY ISD, Spring 2012, Mathematics, Grade 8, 2012</a:t>
            </a:r>
            <a:endParaRPr lang="en-US" dirty="0"/>
          </a:p>
        </p:txBody>
      </p:sp>
      <p:pic>
        <p:nvPicPr>
          <p:cNvPr id="8" name="linksRecorded Sound">
            <a:hlinkClick r:id="" action="ppaction://media"/>
            <a:extLst>
              <a:ext uri="{FF2B5EF4-FFF2-40B4-BE49-F238E27FC236}">
                <a16:creationId xmlns:a16="http://schemas.microsoft.com/office/drawing/2014/main" id="{B5081A6E-1862-4614-80C1-07C9F6CB72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94500" y="4318000"/>
            <a:ext cx="609600" cy="609600"/>
          </a:xfrm>
          <a:prstGeom prst="rect">
            <a:avLst/>
          </a:prstGeom>
        </p:spPr>
      </p:pic>
    </p:spTree>
    <p:extLst>
      <p:ext uri="{BB962C8B-B14F-4D97-AF65-F5344CB8AC3E}">
        <p14:creationId xmlns:p14="http://schemas.microsoft.com/office/powerpoint/2010/main" val="60281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4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20712-BC8A-4799-9E6C-5F5FCC2E1DF7}"/>
              </a:ext>
            </a:extLst>
          </p:cNvPr>
          <p:cNvSpPr>
            <a:spLocks noGrp="1"/>
          </p:cNvSpPr>
          <p:nvPr>
            <p:ph type="title"/>
          </p:nvPr>
        </p:nvSpPr>
        <p:spPr/>
        <p:txBody>
          <a:bodyPr/>
          <a:lstStyle/>
          <a:p>
            <a:r>
              <a:rPr lang="en-US" dirty="0"/>
              <a:t>Analysis of STAAR Results</a:t>
            </a:r>
          </a:p>
        </p:txBody>
      </p:sp>
      <p:sp>
        <p:nvSpPr>
          <p:cNvPr id="3" name="Content Placeholder 2">
            <a:extLst>
              <a:ext uri="{FF2B5EF4-FFF2-40B4-BE49-F238E27FC236}">
                <a16:creationId xmlns:a16="http://schemas.microsoft.com/office/drawing/2014/main" id="{5A8B7EBD-2691-4435-B655-68EACCB7A17E}"/>
              </a:ext>
            </a:extLst>
          </p:cNvPr>
          <p:cNvSpPr>
            <a:spLocks noGrp="1"/>
          </p:cNvSpPr>
          <p:nvPr>
            <p:ph idx="1"/>
          </p:nvPr>
        </p:nvSpPr>
        <p:spPr/>
        <p:txBody>
          <a:bodyPr/>
          <a:lstStyle/>
          <a:p>
            <a:r>
              <a:rPr lang="en-US" dirty="0"/>
              <a:t>Students in special education perform far below their same aged peers on all subjects</a:t>
            </a:r>
          </a:p>
          <a:p>
            <a:r>
              <a:rPr lang="en-US" dirty="0"/>
              <a:t>Black students perform below their same aged peers</a:t>
            </a:r>
          </a:p>
        </p:txBody>
      </p:sp>
      <p:pic>
        <p:nvPicPr>
          <p:cNvPr id="4" name="analysisRecorded Sound">
            <a:hlinkClick r:id="" action="ppaction://media"/>
            <a:extLst>
              <a:ext uri="{FF2B5EF4-FFF2-40B4-BE49-F238E27FC236}">
                <a16:creationId xmlns:a16="http://schemas.microsoft.com/office/drawing/2014/main" id="{4BA6B35B-498F-4326-AD7D-EE1736AF6E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479800"/>
            <a:ext cx="609600" cy="609600"/>
          </a:xfrm>
          <a:prstGeom prst="rect">
            <a:avLst/>
          </a:prstGeom>
        </p:spPr>
      </p:pic>
    </p:spTree>
    <p:extLst>
      <p:ext uri="{BB962C8B-B14F-4D97-AF65-F5344CB8AC3E}">
        <p14:creationId xmlns:p14="http://schemas.microsoft.com/office/powerpoint/2010/main" val="3726054830"/>
      </p:ext>
    </p:extLst>
  </p:cSld>
  <p:clrMapOvr>
    <a:masterClrMapping/>
  </p:clrMapOvr>
  <mc:AlternateContent xmlns:mc="http://schemas.openxmlformats.org/markup-compatibility/2006">
    <mc:Choice xmlns:p14="http://schemas.microsoft.com/office/powerpoint/2010/main" Requires="p14">
      <p:transition spd="slow" p14:dur="2000" advTm="59000"/>
    </mc:Choice>
    <mc:Fallback>
      <p:transition spd="slow" advTm="5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719BB-5346-4DBC-A2B3-C9B923C80CAA}"/>
              </a:ext>
            </a:extLst>
          </p:cNvPr>
          <p:cNvSpPr>
            <a:spLocks noGrp="1"/>
          </p:cNvSpPr>
          <p:nvPr>
            <p:ph type="title"/>
          </p:nvPr>
        </p:nvSpPr>
        <p:spPr/>
        <p:txBody>
          <a:bodyPr/>
          <a:lstStyle/>
          <a:p>
            <a:r>
              <a:rPr lang="en-US" dirty="0"/>
              <a:t>The Problem</a:t>
            </a:r>
          </a:p>
        </p:txBody>
      </p:sp>
      <p:sp>
        <p:nvSpPr>
          <p:cNvPr id="3" name="Content Placeholder 2">
            <a:extLst>
              <a:ext uri="{FF2B5EF4-FFF2-40B4-BE49-F238E27FC236}">
                <a16:creationId xmlns:a16="http://schemas.microsoft.com/office/drawing/2014/main" id="{130E719E-72D2-4D8B-88EC-E87E3FCAD191}"/>
              </a:ext>
            </a:extLst>
          </p:cNvPr>
          <p:cNvSpPr>
            <a:spLocks noGrp="1"/>
          </p:cNvSpPr>
          <p:nvPr>
            <p:ph idx="1"/>
          </p:nvPr>
        </p:nvSpPr>
        <p:spPr/>
        <p:txBody>
          <a:bodyPr/>
          <a:lstStyle/>
          <a:p>
            <a:r>
              <a:rPr lang="en-US" dirty="0"/>
              <a:t>Based on the measures of academic readiness defined by the state, students with disabilities are not being adequately prepared for higher levels of academics. Black students are underrepresented in advanced classes and overrepresented in special education and in areas of discipline.</a:t>
            </a:r>
          </a:p>
        </p:txBody>
      </p:sp>
      <p:pic>
        <p:nvPicPr>
          <p:cNvPr id="4" name="problemRecorded Sound">
            <a:hlinkClick r:id="" action="ppaction://media"/>
            <a:extLst>
              <a:ext uri="{FF2B5EF4-FFF2-40B4-BE49-F238E27FC236}">
                <a16:creationId xmlns:a16="http://schemas.microsoft.com/office/drawing/2014/main" id="{E7C94307-63D9-4F95-93F7-A742909332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67400" y="3771900"/>
            <a:ext cx="609600" cy="609600"/>
          </a:xfrm>
          <a:prstGeom prst="rect">
            <a:avLst/>
          </a:prstGeom>
        </p:spPr>
      </p:pic>
    </p:spTree>
    <p:extLst>
      <p:ext uri="{BB962C8B-B14F-4D97-AF65-F5344CB8AC3E}">
        <p14:creationId xmlns:p14="http://schemas.microsoft.com/office/powerpoint/2010/main" val="3745258905"/>
      </p:ext>
    </p:extLst>
  </p:cSld>
  <p:clrMapOvr>
    <a:masterClrMapping/>
  </p:clrMapOvr>
  <mc:AlternateContent xmlns:mc="http://schemas.openxmlformats.org/markup-compatibility/2006">
    <mc:Choice xmlns:p14="http://schemas.microsoft.com/office/powerpoint/2010/main" Requires="p14">
      <p:transition spd="slow" p14:dur="2000" advTm="34000"/>
    </mc:Choice>
    <mc:Fallback>
      <p:transition spd="slow" advTm="3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065AB-0F89-4653-A440-45A8F4594C08}"/>
              </a:ext>
            </a:extLst>
          </p:cNvPr>
          <p:cNvSpPr>
            <a:spLocks noGrp="1"/>
          </p:cNvSpPr>
          <p:nvPr>
            <p:ph type="title"/>
          </p:nvPr>
        </p:nvSpPr>
        <p:spPr/>
        <p:txBody>
          <a:bodyPr/>
          <a:lstStyle/>
          <a:p>
            <a:r>
              <a:rPr lang="en-US" dirty="0"/>
              <a:t>Possible solutions</a:t>
            </a:r>
          </a:p>
        </p:txBody>
      </p:sp>
      <p:sp>
        <p:nvSpPr>
          <p:cNvPr id="3" name="Content Placeholder 2">
            <a:extLst>
              <a:ext uri="{FF2B5EF4-FFF2-40B4-BE49-F238E27FC236}">
                <a16:creationId xmlns:a16="http://schemas.microsoft.com/office/drawing/2014/main" id="{814076BC-2425-437A-8950-3D5835A5330B}"/>
              </a:ext>
            </a:extLst>
          </p:cNvPr>
          <p:cNvSpPr>
            <a:spLocks noGrp="1"/>
          </p:cNvSpPr>
          <p:nvPr>
            <p:ph idx="1"/>
          </p:nvPr>
        </p:nvSpPr>
        <p:spPr/>
        <p:txBody>
          <a:bodyPr>
            <a:normAutofit fontScale="92500" lnSpcReduction="20000"/>
          </a:bodyPr>
          <a:lstStyle/>
          <a:p>
            <a:r>
              <a:rPr lang="en-US" dirty="0"/>
              <a:t>Universal designs for learning (Hehir, 2005)</a:t>
            </a:r>
          </a:p>
          <a:p>
            <a:pPr lvl="1"/>
            <a:r>
              <a:rPr lang="en-US" dirty="0"/>
              <a:t>Overall goal of minimizing the impact of disability</a:t>
            </a:r>
          </a:p>
          <a:p>
            <a:pPr lvl="1"/>
            <a:r>
              <a:rPr lang="en-US" dirty="0"/>
              <a:t>Promotes that disability is a natural form of human diversity</a:t>
            </a:r>
          </a:p>
          <a:p>
            <a:r>
              <a:rPr lang="en-US" dirty="0"/>
              <a:t>Cultural responsiveness (Kozleski, Artiles, &amp; Skrtic, 2014)</a:t>
            </a:r>
          </a:p>
          <a:p>
            <a:pPr lvl="1"/>
            <a:r>
              <a:rPr lang="en-US" dirty="0"/>
              <a:t>Finding teachers who are aware of the cultural diversity of their students</a:t>
            </a:r>
          </a:p>
          <a:p>
            <a:pPr lvl="1"/>
            <a:r>
              <a:rPr lang="en-US" dirty="0"/>
              <a:t>Training current teachers to be culturally responsive</a:t>
            </a:r>
          </a:p>
          <a:p>
            <a:pPr lvl="1"/>
            <a:r>
              <a:rPr lang="en-US" dirty="0"/>
              <a:t>Examining the normative practices embedded in the structure of the schools</a:t>
            </a:r>
          </a:p>
          <a:p>
            <a:r>
              <a:rPr lang="en-US" dirty="0"/>
              <a:t>Framing issues within the context of social justice (Sapon-Shevin, 2003)</a:t>
            </a:r>
          </a:p>
          <a:p>
            <a:pPr lvl="1"/>
            <a:r>
              <a:rPr lang="en-US" dirty="0"/>
              <a:t>Disproportionality and inclusive education are social justice issues</a:t>
            </a:r>
          </a:p>
          <a:p>
            <a:pPr lvl="1"/>
            <a:r>
              <a:rPr lang="en-US" dirty="0"/>
              <a:t>Inclusive education creates students who are allies of those who are different from them</a:t>
            </a:r>
          </a:p>
        </p:txBody>
      </p:sp>
      <p:pic>
        <p:nvPicPr>
          <p:cNvPr id="4" name="solutionsRecorded Sound">
            <a:hlinkClick r:id="" action="ppaction://media"/>
            <a:extLst>
              <a:ext uri="{FF2B5EF4-FFF2-40B4-BE49-F238E27FC236}">
                <a16:creationId xmlns:a16="http://schemas.microsoft.com/office/drawing/2014/main" id="{CD6B6BA6-09FA-4F42-A427-D5A1593A0F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67900" y="819150"/>
            <a:ext cx="609600" cy="609600"/>
          </a:xfrm>
          <a:prstGeom prst="rect">
            <a:avLst/>
          </a:prstGeom>
        </p:spPr>
      </p:pic>
    </p:spTree>
    <p:extLst>
      <p:ext uri="{BB962C8B-B14F-4D97-AF65-F5344CB8AC3E}">
        <p14:creationId xmlns:p14="http://schemas.microsoft.com/office/powerpoint/2010/main" val="618555262"/>
      </p:ext>
    </p:extLst>
  </p:cSld>
  <p:clrMapOvr>
    <a:masterClrMapping/>
  </p:clrMapOvr>
  <mc:AlternateContent xmlns:mc="http://schemas.openxmlformats.org/markup-compatibility/2006">
    <mc:Choice xmlns:p14="http://schemas.microsoft.com/office/powerpoint/2010/main" Requires="p14">
      <p:transition spd="slow" p14:dur="2000" advTm="159000"/>
    </mc:Choice>
    <mc:Fallback>
      <p:transition spd="slow" advTm="15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2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D62C-5CF4-4549-950F-5A2B78942E0D}"/>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696D6AF1-80B1-4133-99A0-E7841E3793A3}"/>
              </a:ext>
            </a:extLst>
          </p:cNvPr>
          <p:cNvSpPr>
            <a:spLocks noGrp="1"/>
          </p:cNvSpPr>
          <p:nvPr>
            <p:ph idx="1"/>
          </p:nvPr>
        </p:nvSpPr>
        <p:spPr>
          <a:xfrm>
            <a:off x="1371600" y="1371600"/>
            <a:ext cx="9601200" cy="4495800"/>
          </a:xfrm>
        </p:spPr>
        <p:txBody>
          <a:bodyPr>
            <a:normAutofit fontScale="55000" lnSpcReduction="20000"/>
          </a:bodyPr>
          <a:lstStyle/>
          <a:p>
            <a:r>
              <a:rPr lang="en-US" dirty="0"/>
              <a:t>Civil Rights Data Collection. (2015). </a:t>
            </a:r>
            <a:r>
              <a:rPr lang="en-US" i="1" dirty="0"/>
              <a:t>LEA Summary of Selected Facts</a:t>
            </a:r>
            <a:r>
              <a:rPr lang="en-US" dirty="0"/>
              <a:t> [Data file]. Retrieved from https://ocrdata.ed.gov/Page?t=d&amp;eid=30328&amp;syk=8&amp;pid=2278</a:t>
            </a:r>
          </a:p>
          <a:p>
            <a:r>
              <a:rPr lang="en-US" dirty="0"/>
              <a:t>Crowley Independent School District. (2019). </a:t>
            </a:r>
            <a:r>
              <a:rPr lang="en-US" i="1" dirty="0"/>
              <a:t>District improvement plan. </a:t>
            </a:r>
            <a:r>
              <a:rPr lang="en-US" dirty="0"/>
              <a:t>Retrieved from https://www.crowleyisdtx.org/cms/lib5/TX01917780/Centricity/Domain/4//District%20Improvement%20Plan/2019%20District%20Improvement%20Plan%20Jan%20Formative.pdf</a:t>
            </a:r>
          </a:p>
          <a:p>
            <a:r>
              <a:rPr lang="en-US" dirty="0"/>
              <a:t>Crowley Independent School District. (2019). </a:t>
            </a:r>
            <a:r>
              <a:rPr lang="en-US" i="1" dirty="0"/>
              <a:t>Our district</a:t>
            </a:r>
            <a:r>
              <a:rPr lang="en-US" dirty="0"/>
              <a:t>. Retrieved from https://www.crowleyisdtx.org/domain/652</a:t>
            </a:r>
          </a:p>
          <a:p>
            <a:r>
              <a:rPr lang="en-US" dirty="0"/>
              <a:t>Data Interaction for Texas Student Assessments. (2019). </a:t>
            </a:r>
            <a:r>
              <a:rPr lang="en-US" i="1" dirty="0"/>
              <a:t>Group summary: Performance levels: STAAR 3-8, Crowley ISD</a:t>
            </a:r>
            <a:r>
              <a:rPr lang="en-US" dirty="0"/>
              <a:t> [Data file]. Retrieved from https://txreports.emetric.net/?domain=1&amp;report=1</a:t>
            </a:r>
          </a:p>
          <a:p>
            <a:r>
              <a:rPr lang="en-US" dirty="0"/>
              <a:t>Hehir, T. (2005). </a:t>
            </a:r>
            <a:r>
              <a:rPr lang="en-US" u="sng" dirty="0"/>
              <a:t>Toward ending ableism in education: The promise of universal design.</a:t>
            </a:r>
            <a:r>
              <a:rPr lang="en-US" dirty="0"/>
              <a:t> In </a:t>
            </a:r>
            <a:r>
              <a:rPr lang="en-US" i="1" dirty="0"/>
              <a:t>New directions in special education: Eliminating ableism in policy and practice</a:t>
            </a:r>
            <a:r>
              <a:rPr lang="en-US" dirty="0"/>
              <a:t> (pp. 85-110). Cambridge, MA: Harvard Education Press.</a:t>
            </a:r>
          </a:p>
          <a:p>
            <a:r>
              <a:rPr lang="en-US" dirty="0"/>
              <a:t>Kozleski, E. B., Artiles, A. J., &amp; Skrtic, T. M. (2014). </a:t>
            </a:r>
            <a:r>
              <a:rPr lang="en-US" u="sng" dirty="0"/>
              <a:t>What are high quality instruction and support in high need and culturally diverse schools? </a:t>
            </a:r>
            <a:r>
              <a:rPr lang="en-US" dirty="0"/>
              <a:t>In J. McLeskey, N. L. Waldron, F. Spooner, &amp; B. Algozzine (Eds.), </a:t>
            </a:r>
            <a:r>
              <a:rPr lang="en-US" i="1" dirty="0"/>
              <a:t>Handbook of effective inclusive schools: Research and practice</a:t>
            </a:r>
            <a:r>
              <a:rPr lang="en-US" dirty="0"/>
              <a:t> (pp. 119-135). New York, NY: Routledge.</a:t>
            </a:r>
          </a:p>
          <a:p>
            <a:r>
              <a:rPr lang="en-US" dirty="0"/>
              <a:t>National Center for Education Statistics (2018). </a:t>
            </a:r>
            <a:r>
              <a:rPr lang="en-US" i="1" dirty="0"/>
              <a:t>District directory information</a:t>
            </a:r>
            <a:r>
              <a:rPr lang="en-US" dirty="0"/>
              <a:t> [Data file]. Retrieved from https://nces.ed.gov/ccd/districtsearch/district_detail.asp?Search=1&amp;InstName=Crowley&amp;State=48&amp;DistrictType=1&amp;DistrictType=2&amp;DistrictType=3&amp;DistrictType=4&amp;DistrictType=5&amp;DistrictType=6&amp;DistrictType=7&amp;DistrictType=8&amp;NumOfStudentsRange=more&amp;NumOfSchoolsRange=more&amp;ID2=4815910&amp;details=</a:t>
            </a:r>
          </a:p>
          <a:p>
            <a:r>
              <a:rPr lang="en-US" dirty="0"/>
              <a:t>National Center for Education Statistics (2016). </a:t>
            </a:r>
            <a:r>
              <a:rPr lang="en-US" i="1" dirty="0"/>
              <a:t>Education demographic and geographic estimates</a:t>
            </a:r>
            <a:r>
              <a:rPr lang="en-US" dirty="0"/>
              <a:t> [Data file]. Retrieved from https://nces.ed.gov/Programs/Edge/ACSDashboard/4815910# </a:t>
            </a:r>
          </a:p>
          <a:p>
            <a:r>
              <a:rPr lang="en-US" dirty="0"/>
              <a:t>Sapon-Shevin, M. (2003). </a:t>
            </a:r>
            <a:r>
              <a:rPr lang="en-US" u="sng" dirty="0"/>
              <a:t>Inclusion: A matter of social justice.</a:t>
            </a:r>
            <a:r>
              <a:rPr lang="en-US" dirty="0"/>
              <a:t> Educational Leadership, 61(2), 25-28.</a:t>
            </a:r>
          </a:p>
          <a:p>
            <a:r>
              <a:rPr lang="en-US" dirty="0"/>
              <a:t>Swartz, M. (2019, April). Are Texas kids failing? Or are the tests rigged?. </a:t>
            </a:r>
            <a:r>
              <a:rPr lang="en-US" i="1" dirty="0"/>
              <a:t>Texas Monthly</a:t>
            </a:r>
            <a:r>
              <a:rPr lang="en-US" dirty="0"/>
              <a:t>. Retrieved from https://www.texasmonthly.com/</a:t>
            </a:r>
          </a:p>
        </p:txBody>
      </p:sp>
      <p:pic>
        <p:nvPicPr>
          <p:cNvPr id="49" name="endRecorded Sound">
            <a:hlinkClick r:id="" action="ppaction://media"/>
            <a:extLst>
              <a:ext uri="{FF2B5EF4-FFF2-40B4-BE49-F238E27FC236}">
                <a16:creationId xmlns:a16="http://schemas.microsoft.com/office/drawing/2014/main" id="{FEA61424-25E5-464E-A167-D386DD28EF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91700" y="819150"/>
            <a:ext cx="609600" cy="609600"/>
          </a:xfrm>
          <a:prstGeom prst="rect">
            <a:avLst/>
          </a:prstGeom>
        </p:spPr>
      </p:pic>
    </p:spTree>
    <p:extLst>
      <p:ext uri="{BB962C8B-B14F-4D97-AF65-F5344CB8AC3E}">
        <p14:creationId xmlns:p14="http://schemas.microsoft.com/office/powerpoint/2010/main" val="985452835"/>
      </p:ext>
    </p:extLst>
  </p:cSld>
  <p:clrMapOvr>
    <a:masterClrMapping/>
  </p:clrMapOvr>
  <mc:AlternateContent xmlns:mc="http://schemas.openxmlformats.org/markup-compatibility/2006">
    <mc:Choice xmlns:p14="http://schemas.microsoft.com/office/powerpoint/2010/main" Requires="p14">
      <p:transition spd="slow" p14:dur="2000" advTm="9000"/>
    </mc:Choice>
    <mc:Fallback>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4DA8-07AE-4D4E-9CAD-5BAE37189E2D}"/>
              </a:ext>
            </a:extLst>
          </p:cNvPr>
          <p:cNvSpPr>
            <a:spLocks noGrp="1"/>
          </p:cNvSpPr>
          <p:nvPr>
            <p:ph type="title"/>
          </p:nvPr>
        </p:nvSpPr>
        <p:spPr/>
        <p:txBody>
          <a:bodyPr/>
          <a:lstStyle/>
          <a:p>
            <a:r>
              <a:rPr lang="en-US" dirty="0"/>
              <a:t>Crowley Independent District</a:t>
            </a:r>
          </a:p>
        </p:txBody>
      </p:sp>
      <p:sp>
        <p:nvSpPr>
          <p:cNvPr id="3" name="Content Placeholder 2">
            <a:extLst>
              <a:ext uri="{FF2B5EF4-FFF2-40B4-BE49-F238E27FC236}">
                <a16:creationId xmlns:a16="http://schemas.microsoft.com/office/drawing/2014/main" id="{C6BFFE5F-2C0C-445C-A901-D8164E951080}"/>
              </a:ext>
            </a:extLst>
          </p:cNvPr>
          <p:cNvSpPr>
            <a:spLocks noGrp="1"/>
          </p:cNvSpPr>
          <p:nvPr>
            <p:ph idx="1"/>
          </p:nvPr>
        </p:nvSpPr>
        <p:spPr/>
        <p:txBody>
          <a:bodyPr/>
          <a:lstStyle/>
          <a:p>
            <a:pPr marL="0" indent="0">
              <a:buNone/>
            </a:pPr>
            <a:r>
              <a:rPr lang="en-US" dirty="0"/>
              <a:t>Serving South Fort Worth and Crowley, TX</a:t>
            </a:r>
          </a:p>
          <a:p>
            <a:pPr marL="0" indent="0">
              <a:buNone/>
            </a:pPr>
            <a:endParaRPr lang="en-US" dirty="0"/>
          </a:p>
        </p:txBody>
      </p:sp>
      <p:sp>
        <p:nvSpPr>
          <p:cNvPr id="6" name="Content Placeholder 2">
            <a:extLst>
              <a:ext uri="{FF2B5EF4-FFF2-40B4-BE49-F238E27FC236}">
                <a16:creationId xmlns:a16="http://schemas.microsoft.com/office/drawing/2014/main" id="{EFE5E36F-B944-4756-9881-DC1C6BA6801F}"/>
              </a:ext>
            </a:extLst>
          </p:cNvPr>
          <p:cNvSpPr txBox="1">
            <a:spLocks/>
          </p:cNvSpPr>
          <p:nvPr/>
        </p:nvSpPr>
        <p:spPr>
          <a:xfrm>
            <a:off x="1409700" y="3543300"/>
            <a:ext cx="9601200" cy="358140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en-US" dirty="0"/>
              <a:t>Serving South Fort Worth and Crowley, TX</a:t>
            </a:r>
          </a:p>
          <a:p>
            <a:pPr marL="0" indent="0">
              <a:buFont typeface="Franklin Gothic Book" panose="020B0503020102020204" pitchFamily="34" charset="0"/>
              <a:buNone/>
            </a:pPr>
            <a:endParaRPr lang="en-US" dirty="0"/>
          </a:p>
        </p:txBody>
      </p:sp>
      <p:pic>
        <p:nvPicPr>
          <p:cNvPr id="7" name="Picture 2" descr="Image result for crowley isd">
            <a:extLst>
              <a:ext uri="{FF2B5EF4-FFF2-40B4-BE49-F238E27FC236}">
                <a16:creationId xmlns:a16="http://schemas.microsoft.com/office/drawing/2014/main" id="{2438AED5-EB97-4531-B288-5FFB979B5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900363"/>
            <a:ext cx="952500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5" name="Crowley district">
            <a:hlinkClick r:id="" action="ppaction://media"/>
            <a:extLst>
              <a:ext uri="{FF2B5EF4-FFF2-40B4-BE49-F238E27FC236}">
                <a16:creationId xmlns:a16="http://schemas.microsoft.com/office/drawing/2014/main" id="{CAEA2857-F094-4515-8747-5106CFEA60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39100" y="1698625"/>
            <a:ext cx="609600" cy="609600"/>
          </a:xfrm>
          <a:prstGeom prst="rect">
            <a:avLst/>
          </a:prstGeom>
        </p:spPr>
      </p:pic>
    </p:spTree>
    <p:extLst>
      <p:ext uri="{BB962C8B-B14F-4D97-AF65-F5344CB8AC3E}">
        <p14:creationId xmlns:p14="http://schemas.microsoft.com/office/powerpoint/2010/main" val="1427651314"/>
      </p:ext>
    </p:extLst>
  </p:cSld>
  <p:clrMapOvr>
    <a:masterClrMapping/>
  </p:clrMapOvr>
  <mc:AlternateContent xmlns:mc="http://schemas.openxmlformats.org/markup-compatibility/2006">
    <mc:Choice xmlns:p14="http://schemas.microsoft.com/office/powerpoint/2010/main" Requires="p14">
      <p:transition spd="slow" p14:dur="2000" advTm="31000"/>
    </mc:Choice>
    <mc:Fallback>
      <p:transition spd="slow" advTm="3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F3618-E6A7-4341-A3FB-0B92B426D5D1}"/>
              </a:ext>
            </a:extLst>
          </p:cNvPr>
          <p:cNvSpPr>
            <a:spLocks noGrp="1"/>
          </p:cNvSpPr>
          <p:nvPr>
            <p:ph type="title"/>
          </p:nvPr>
        </p:nvSpPr>
        <p:spPr/>
        <p:txBody>
          <a:bodyPr/>
          <a:lstStyle/>
          <a:p>
            <a:r>
              <a:rPr lang="en-US" dirty="0"/>
              <a:t>Crowley, TX Demographics</a:t>
            </a:r>
          </a:p>
        </p:txBody>
      </p:sp>
      <p:sp>
        <p:nvSpPr>
          <p:cNvPr id="3" name="Content Placeholder 2">
            <a:extLst>
              <a:ext uri="{FF2B5EF4-FFF2-40B4-BE49-F238E27FC236}">
                <a16:creationId xmlns:a16="http://schemas.microsoft.com/office/drawing/2014/main" id="{4A819FE1-4178-4C73-AFA5-498177D1F7F5}"/>
              </a:ext>
            </a:extLst>
          </p:cNvPr>
          <p:cNvSpPr>
            <a:spLocks noGrp="1"/>
          </p:cNvSpPr>
          <p:nvPr>
            <p:ph idx="1"/>
          </p:nvPr>
        </p:nvSpPr>
        <p:spPr/>
        <p:txBody>
          <a:bodyPr>
            <a:normAutofit lnSpcReduction="10000"/>
          </a:bodyPr>
          <a:lstStyle/>
          <a:p>
            <a:r>
              <a:rPr lang="en-US" dirty="0"/>
              <a:t>Crowley Population in 2018: 15,649</a:t>
            </a:r>
          </a:p>
          <a:p>
            <a:pPr lvl="1"/>
            <a:r>
              <a:rPr lang="en-US" dirty="0"/>
              <a:t>White (Non-Hispanic): 41%</a:t>
            </a:r>
          </a:p>
          <a:p>
            <a:pPr lvl="1"/>
            <a:r>
              <a:rPr lang="en-US" dirty="0"/>
              <a:t>Black (Non-Hispanic): 29%</a:t>
            </a:r>
          </a:p>
          <a:p>
            <a:pPr lvl="1"/>
            <a:r>
              <a:rPr lang="en-US" dirty="0"/>
              <a:t>Hispanic or Latino: 24%</a:t>
            </a:r>
          </a:p>
          <a:p>
            <a:pPr lvl="1"/>
            <a:r>
              <a:rPr lang="en-US" dirty="0"/>
              <a:t>Asian: 3%</a:t>
            </a:r>
          </a:p>
          <a:p>
            <a:pPr lvl="1"/>
            <a:r>
              <a:rPr lang="en-US" dirty="0"/>
              <a:t>Two or more races: 2%</a:t>
            </a:r>
          </a:p>
          <a:p>
            <a:pPr lvl="1"/>
            <a:r>
              <a:rPr lang="en-US" dirty="0"/>
              <a:t>American Indian, Hawaiian, or Other Pacific Islander, or some other race: &lt;1%</a:t>
            </a:r>
          </a:p>
          <a:p>
            <a:r>
              <a:rPr lang="en-US" dirty="0"/>
              <a:t>Population 3 years and over enrolled in school: 4,332</a:t>
            </a:r>
          </a:p>
          <a:p>
            <a:pPr lvl="1"/>
            <a:r>
              <a:rPr lang="en-US" dirty="0"/>
              <a:t>85.6% enrolled in public school</a:t>
            </a:r>
          </a:p>
          <a:p>
            <a:pPr lvl="1"/>
            <a:r>
              <a:rPr lang="en-US" dirty="0"/>
              <a:t>14.4% enrolled in private school</a:t>
            </a:r>
          </a:p>
          <a:p>
            <a:endParaRPr lang="en-US" dirty="0"/>
          </a:p>
        </p:txBody>
      </p:sp>
      <p:pic>
        <p:nvPicPr>
          <p:cNvPr id="4" name="Demographics">
            <a:hlinkClick r:id="" action="ppaction://media"/>
            <a:extLst>
              <a:ext uri="{FF2B5EF4-FFF2-40B4-BE49-F238E27FC236}">
                <a16:creationId xmlns:a16="http://schemas.microsoft.com/office/drawing/2014/main" id="{180F8734-BA90-4C8C-A054-0203F1FDC7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51800" y="2286000"/>
            <a:ext cx="609600" cy="609600"/>
          </a:xfrm>
          <a:prstGeom prst="rect">
            <a:avLst/>
          </a:prstGeom>
        </p:spPr>
      </p:pic>
    </p:spTree>
    <p:extLst>
      <p:ext uri="{BB962C8B-B14F-4D97-AF65-F5344CB8AC3E}">
        <p14:creationId xmlns:p14="http://schemas.microsoft.com/office/powerpoint/2010/main" val="91629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1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CF780-ACF1-4E14-9BF7-61530E5387BE}"/>
              </a:ext>
            </a:extLst>
          </p:cNvPr>
          <p:cNvSpPr>
            <a:spLocks noGrp="1"/>
          </p:cNvSpPr>
          <p:nvPr>
            <p:ph type="title"/>
          </p:nvPr>
        </p:nvSpPr>
        <p:spPr/>
        <p:txBody>
          <a:bodyPr/>
          <a:lstStyle/>
          <a:p>
            <a:r>
              <a:rPr lang="en-US" dirty="0"/>
              <a:t>Crowley ISD Demographics</a:t>
            </a:r>
          </a:p>
        </p:txBody>
      </p:sp>
      <p:sp>
        <p:nvSpPr>
          <p:cNvPr id="3" name="Content Placeholder 2">
            <a:extLst>
              <a:ext uri="{FF2B5EF4-FFF2-40B4-BE49-F238E27FC236}">
                <a16:creationId xmlns:a16="http://schemas.microsoft.com/office/drawing/2014/main" id="{AB282A20-7EBB-4CB9-BEB0-A20D0C170B7F}"/>
              </a:ext>
            </a:extLst>
          </p:cNvPr>
          <p:cNvSpPr>
            <a:spLocks noGrp="1"/>
          </p:cNvSpPr>
          <p:nvPr>
            <p:ph idx="1"/>
          </p:nvPr>
        </p:nvSpPr>
        <p:spPr>
          <a:xfrm>
            <a:off x="1371600" y="1612900"/>
            <a:ext cx="9601200" cy="4254500"/>
          </a:xfrm>
        </p:spPr>
        <p:txBody>
          <a:bodyPr>
            <a:normAutofit fontScale="85000" lnSpcReduction="20000"/>
          </a:bodyPr>
          <a:lstStyle/>
          <a:p>
            <a:r>
              <a:rPr lang="en-US" dirty="0"/>
              <a:t>Approximately 15,215 students</a:t>
            </a:r>
          </a:p>
          <a:p>
            <a:pPr lvl="1"/>
            <a:r>
              <a:rPr lang="en-US" dirty="0"/>
              <a:t>Has more than doubled in the last 15 years</a:t>
            </a:r>
          </a:p>
          <a:p>
            <a:r>
              <a:rPr lang="en-US" dirty="0"/>
              <a:t>23 campuses: ten elementary schools, four intermediate schools, three middle schools, two ninth grade schools, two high schools, the alternative learning center, and the career and technology center</a:t>
            </a:r>
          </a:p>
          <a:p>
            <a:pPr lvl="1"/>
            <a:r>
              <a:rPr lang="en-US" dirty="0"/>
              <a:t>Four intermediate schools become elementary schools in the 2019-2020 school year and a fourth middle school is planned for 2020-2021</a:t>
            </a:r>
          </a:p>
          <a:p>
            <a:r>
              <a:rPr lang="en-US" dirty="0"/>
              <a:t>White: 19.2%</a:t>
            </a:r>
          </a:p>
          <a:p>
            <a:r>
              <a:rPr lang="en-US" dirty="0"/>
              <a:t>Black: 41.8%</a:t>
            </a:r>
          </a:p>
          <a:p>
            <a:r>
              <a:rPr lang="en-US" dirty="0"/>
              <a:t>Hispanic or Latino: 20.9%</a:t>
            </a:r>
          </a:p>
          <a:p>
            <a:r>
              <a:rPr lang="en-US" dirty="0"/>
              <a:t>Asian: 4.1%</a:t>
            </a:r>
          </a:p>
          <a:p>
            <a:r>
              <a:rPr lang="en-US" dirty="0"/>
              <a:t>American Indian: 0.5%</a:t>
            </a:r>
          </a:p>
          <a:p>
            <a:r>
              <a:rPr lang="en-US" dirty="0"/>
              <a:t>Native Hawaiian or other Pacific Islander: 0.2%</a:t>
            </a:r>
          </a:p>
          <a:p>
            <a:r>
              <a:rPr lang="en-US" dirty="0"/>
              <a:t>Two or more races: 3.3%</a:t>
            </a:r>
          </a:p>
        </p:txBody>
      </p:sp>
      <p:pic>
        <p:nvPicPr>
          <p:cNvPr id="4" name="ISD DemoRecorded Sound">
            <a:hlinkClick r:id="" action="ppaction://media"/>
            <a:extLst>
              <a:ext uri="{FF2B5EF4-FFF2-40B4-BE49-F238E27FC236}">
                <a16:creationId xmlns:a16="http://schemas.microsoft.com/office/drawing/2014/main" id="{B3F9342D-6F0C-4E36-890B-4895E2827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75700" y="4076701"/>
            <a:ext cx="609600" cy="609600"/>
          </a:xfrm>
          <a:prstGeom prst="rect">
            <a:avLst/>
          </a:prstGeom>
        </p:spPr>
      </p:pic>
    </p:spTree>
    <p:extLst>
      <p:ext uri="{BB962C8B-B14F-4D97-AF65-F5344CB8AC3E}">
        <p14:creationId xmlns:p14="http://schemas.microsoft.com/office/powerpoint/2010/main" val="603398579"/>
      </p:ext>
    </p:extLst>
  </p:cSld>
  <p:clrMapOvr>
    <a:masterClrMapping/>
  </p:clrMapOvr>
  <mc:AlternateContent xmlns:mc="http://schemas.openxmlformats.org/markup-compatibility/2006">
    <mc:Choice xmlns:p14="http://schemas.microsoft.com/office/powerpoint/2010/main" Requires="p14">
      <p:transition spd="slow" p14:dur="2000" advTm="106000"/>
    </mc:Choice>
    <mc:Fallback>
      <p:transition spd="slow" advTm="10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1D08D-E8F8-4869-AECD-E97182261CA8}"/>
              </a:ext>
            </a:extLst>
          </p:cNvPr>
          <p:cNvSpPr>
            <a:spLocks noGrp="1"/>
          </p:cNvSpPr>
          <p:nvPr>
            <p:ph type="title"/>
          </p:nvPr>
        </p:nvSpPr>
        <p:spPr/>
        <p:txBody>
          <a:bodyPr/>
          <a:lstStyle/>
          <a:p>
            <a:r>
              <a:rPr lang="en-US" dirty="0"/>
              <a:t>Crowley ISD At-Risk Students</a:t>
            </a:r>
          </a:p>
        </p:txBody>
      </p:sp>
      <p:sp>
        <p:nvSpPr>
          <p:cNvPr id="3" name="Content Placeholder 2">
            <a:extLst>
              <a:ext uri="{FF2B5EF4-FFF2-40B4-BE49-F238E27FC236}">
                <a16:creationId xmlns:a16="http://schemas.microsoft.com/office/drawing/2014/main" id="{D83299A2-9C77-46B8-8E92-1F665F449AB7}"/>
              </a:ext>
            </a:extLst>
          </p:cNvPr>
          <p:cNvSpPr>
            <a:spLocks noGrp="1"/>
          </p:cNvSpPr>
          <p:nvPr>
            <p:ph idx="1"/>
          </p:nvPr>
        </p:nvSpPr>
        <p:spPr/>
        <p:txBody>
          <a:bodyPr/>
          <a:lstStyle/>
          <a:p>
            <a:r>
              <a:rPr lang="en-US" dirty="0"/>
              <a:t>20.7% of students are chronically absent</a:t>
            </a:r>
          </a:p>
          <a:p>
            <a:r>
              <a:rPr lang="en-US" dirty="0"/>
              <a:t>14.5% of students are Limited English Proficient</a:t>
            </a:r>
          </a:p>
          <a:p>
            <a:pPr lvl="1"/>
            <a:r>
              <a:rPr lang="en-US" dirty="0"/>
              <a:t>2,114 students are English Language Learners</a:t>
            </a:r>
          </a:p>
          <a:p>
            <a:r>
              <a:rPr lang="en-US" dirty="0"/>
              <a:t>13.6% of students have a disability as defined by IDEA and/or Section 504</a:t>
            </a:r>
          </a:p>
          <a:p>
            <a:pPr lvl="1"/>
            <a:r>
              <a:rPr lang="en-US" dirty="0"/>
              <a:t>1,440 students have IEPs</a:t>
            </a:r>
          </a:p>
          <a:p>
            <a:r>
              <a:rPr lang="en-US" dirty="0"/>
              <a:t>60.8% of students receive free and reduced-price lunch</a:t>
            </a:r>
          </a:p>
        </p:txBody>
      </p:sp>
      <p:pic>
        <p:nvPicPr>
          <p:cNvPr id="4" name="At riskRecorded Sound">
            <a:hlinkClick r:id="" action="ppaction://media"/>
            <a:extLst>
              <a:ext uri="{FF2B5EF4-FFF2-40B4-BE49-F238E27FC236}">
                <a16:creationId xmlns:a16="http://schemas.microsoft.com/office/drawing/2014/main" id="{7E9BE46F-EA60-4509-B250-541333A18C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51900" y="1619250"/>
            <a:ext cx="609600" cy="609600"/>
          </a:xfrm>
          <a:prstGeom prst="rect">
            <a:avLst/>
          </a:prstGeom>
        </p:spPr>
      </p:pic>
    </p:spTree>
    <p:extLst>
      <p:ext uri="{BB962C8B-B14F-4D97-AF65-F5344CB8AC3E}">
        <p14:creationId xmlns:p14="http://schemas.microsoft.com/office/powerpoint/2010/main" val="186736908"/>
      </p:ext>
    </p:extLst>
  </p:cSld>
  <p:clrMapOvr>
    <a:masterClrMapping/>
  </p:clrMapOvr>
  <mc:AlternateContent xmlns:mc="http://schemas.openxmlformats.org/markup-compatibility/2006">
    <mc:Choice xmlns:p14="http://schemas.microsoft.com/office/powerpoint/2010/main" Requires="p14">
      <p:transition spd="slow" p14:dur="2000" advTm="62000"/>
    </mc:Choice>
    <mc:Fallback>
      <p:transition spd="slow" advTm="6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3D00CA8A-8D79-4517-9D0C-8DBD83A4FE92}"/>
              </a:ext>
            </a:extLst>
          </p:cNvPr>
          <p:cNvGraphicFramePr>
            <a:graphicFrameLocks noGrp="1"/>
          </p:cNvGraphicFramePr>
          <p:nvPr>
            <p:ph sz="half" idx="1"/>
            <p:extLst>
              <p:ext uri="{D42A27DB-BD31-4B8C-83A1-F6EECF244321}">
                <p14:modId xmlns:p14="http://schemas.microsoft.com/office/powerpoint/2010/main" val="810563966"/>
              </p:ext>
            </p:extLst>
          </p:nvPr>
        </p:nvGraphicFramePr>
        <p:xfrm>
          <a:off x="1371600" y="685800"/>
          <a:ext cx="4448175" cy="5181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ontent Placeholder 14">
            <a:extLst>
              <a:ext uri="{FF2B5EF4-FFF2-40B4-BE49-F238E27FC236}">
                <a16:creationId xmlns:a16="http://schemas.microsoft.com/office/drawing/2014/main" id="{2B83F3AF-F512-4749-BBF6-D992B59353DA}"/>
              </a:ext>
            </a:extLst>
          </p:cNvPr>
          <p:cNvGraphicFramePr>
            <a:graphicFrameLocks noGrp="1"/>
          </p:cNvGraphicFramePr>
          <p:nvPr>
            <p:ph sz="half" idx="2"/>
            <p:extLst>
              <p:ext uri="{D42A27DB-BD31-4B8C-83A1-F6EECF244321}">
                <p14:modId xmlns:p14="http://schemas.microsoft.com/office/powerpoint/2010/main" val="2575203578"/>
              </p:ext>
            </p:extLst>
          </p:nvPr>
        </p:nvGraphicFramePr>
        <p:xfrm>
          <a:off x="6524625" y="685800"/>
          <a:ext cx="4448175" cy="5181600"/>
        </p:xfrm>
        <a:graphic>
          <a:graphicData uri="http://schemas.openxmlformats.org/drawingml/2006/chart">
            <c:chart xmlns:c="http://schemas.openxmlformats.org/drawingml/2006/chart" xmlns:r="http://schemas.openxmlformats.org/officeDocument/2006/relationships" r:id="rId5"/>
          </a:graphicData>
        </a:graphic>
      </p:graphicFrame>
      <p:pic>
        <p:nvPicPr>
          <p:cNvPr id="16" name="comparisoRecorded Sound">
            <a:hlinkClick r:id="" action="ppaction://media"/>
            <a:extLst>
              <a:ext uri="{FF2B5EF4-FFF2-40B4-BE49-F238E27FC236}">
                <a16:creationId xmlns:a16="http://schemas.microsoft.com/office/drawing/2014/main" id="{365DAE83-A9FD-4D73-A720-A2346C35E8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596073692"/>
      </p:ext>
    </p:extLst>
  </p:cSld>
  <p:clrMapOvr>
    <a:masterClrMapping/>
  </p:clrMapOvr>
  <mc:AlternateContent xmlns:mc="http://schemas.openxmlformats.org/markup-compatibility/2006">
    <mc:Choice xmlns:p14="http://schemas.microsoft.com/office/powerpoint/2010/main" Requires="p14">
      <p:transition spd="slow" p14:dur="2000" advTm="50000"/>
    </mc:Choice>
    <mc:Fallback>
      <p:transition spd="slow" advTm="5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2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49716A-2F9D-4DAA-9F59-001BFCC8E7FB}"/>
              </a:ext>
            </a:extLst>
          </p:cNvPr>
          <p:cNvSpPr>
            <a:spLocks noGrp="1"/>
          </p:cNvSpPr>
          <p:nvPr>
            <p:ph type="title"/>
          </p:nvPr>
        </p:nvSpPr>
        <p:spPr/>
        <p:txBody>
          <a:bodyPr/>
          <a:lstStyle/>
          <a:p>
            <a:r>
              <a:rPr lang="en-US" dirty="0"/>
              <a:t>Analysis of Crowley Demographic Data</a:t>
            </a:r>
          </a:p>
        </p:txBody>
      </p:sp>
      <p:sp>
        <p:nvSpPr>
          <p:cNvPr id="6" name="Content Placeholder 5">
            <a:extLst>
              <a:ext uri="{FF2B5EF4-FFF2-40B4-BE49-F238E27FC236}">
                <a16:creationId xmlns:a16="http://schemas.microsoft.com/office/drawing/2014/main" id="{9B19757A-60A7-466F-9047-EB4969CDEC58}"/>
              </a:ext>
            </a:extLst>
          </p:cNvPr>
          <p:cNvSpPr>
            <a:spLocks noGrp="1"/>
          </p:cNvSpPr>
          <p:nvPr>
            <p:ph idx="1"/>
          </p:nvPr>
        </p:nvSpPr>
        <p:spPr/>
        <p:txBody>
          <a:bodyPr/>
          <a:lstStyle/>
          <a:p>
            <a:r>
              <a:rPr lang="en-US" dirty="0"/>
              <a:t>Crowley ISD student enrollment does not reflect the proportions of backgrounds found in the community of Crowley</a:t>
            </a:r>
          </a:p>
          <a:p>
            <a:r>
              <a:rPr lang="en-US" dirty="0"/>
              <a:t>Black students are overrepresented in Crowley ISD compared to other races</a:t>
            </a:r>
          </a:p>
          <a:p>
            <a:r>
              <a:rPr lang="en-US" dirty="0"/>
              <a:t>White students are underrepresented in Crowley ISD compared to other races</a:t>
            </a:r>
          </a:p>
        </p:txBody>
      </p:sp>
      <p:pic>
        <p:nvPicPr>
          <p:cNvPr id="7" name="repeatRecorded Sound">
            <a:hlinkClick r:id="" action="ppaction://media"/>
            <a:extLst>
              <a:ext uri="{FF2B5EF4-FFF2-40B4-BE49-F238E27FC236}">
                <a16:creationId xmlns:a16="http://schemas.microsoft.com/office/drawing/2014/main" id="{41AA5E2D-CEFB-497A-B757-0A0B5042E6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24500" y="4394200"/>
            <a:ext cx="609600" cy="609600"/>
          </a:xfrm>
          <a:prstGeom prst="rect">
            <a:avLst/>
          </a:prstGeom>
        </p:spPr>
      </p:pic>
    </p:spTree>
    <p:extLst>
      <p:ext uri="{BB962C8B-B14F-4D97-AF65-F5344CB8AC3E}">
        <p14:creationId xmlns:p14="http://schemas.microsoft.com/office/powerpoint/2010/main" val="2216065683"/>
      </p:ext>
    </p:extLst>
  </p:cSld>
  <p:clrMapOvr>
    <a:masterClrMapping/>
  </p:clrMapOvr>
  <mc:AlternateContent xmlns:mc="http://schemas.openxmlformats.org/markup-compatibility/2006">
    <mc:Choice xmlns:p14="http://schemas.microsoft.com/office/powerpoint/2010/main" Requires="p14">
      <p:transition spd="slow" p14:dur="2000" advTm="31000"/>
    </mc:Choice>
    <mc:Fallback>
      <p:transition spd="slow" advTm="3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DB54B-E25C-49F1-BCBE-662AA10B84D2}"/>
              </a:ext>
            </a:extLst>
          </p:cNvPr>
          <p:cNvSpPr>
            <a:spLocks noGrp="1"/>
          </p:cNvSpPr>
          <p:nvPr>
            <p:ph type="title"/>
          </p:nvPr>
        </p:nvSpPr>
        <p:spPr>
          <a:xfrm>
            <a:off x="1371600" y="685800"/>
            <a:ext cx="9601200" cy="711200"/>
          </a:xfrm>
        </p:spPr>
        <p:txBody>
          <a:bodyPr/>
          <a:lstStyle/>
          <a:p>
            <a:r>
              <a:rPr lang="en-US" dirty="0"/>
              <a:t>Other areas of disproportionality</a:t>
            </a:r>
          </a:p>
        </p:txBody>
      </p:sp>
      <p:graphicFrame>
        <p:nvGraphicFramePr>
          <p:cNvPr id="8" name="Content Placeholder 7">
            <a:extLst>
              <a:ext uri="{FF2B5EF4-FFF2-40B4-BE49-F238E27FC236}">
                <a16:creationId xmlns:a16="http://schemas.microsoft.com/office/drawing/2014/main" id="{55E0D1B7-255C-4D35-A1BD-96A1251708C3}"/>
              </a:ext>
            </a:extLst>
          </p:cNvPr>
          <p:cNvGraphicFramePr>
            <a:graphicFrameLocks noGrp="1"/>
          </p:cNvGraphicFramePr>
          <p:nvPr>
            <p:ph sz="half" idx="1"/>
            <p:extLst>
              <p:ext uri="{D42A27DB-BD31-4B8C-83A1-F6EECF244321}">
                <p14:modId xmlns:p14="http://schemas.microsoft.com/office/powerpoint/2010/main" val="3332201889"/>
              </p:ext>
            </p:extLst>
          </p:nvPr>
        </p:nvGraphicFramePr>
        <p:xfrm>
          <a:off x="1371600" y="1397000"/>
          <a:ext cx="4448175" cy="4470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ontent Placeholder 10">
            <a:extLst>
              <a:ext uri="{FF2B5EF4-FFF2-40B4-BE49-F238E27FC236}">
                <a16:creationId xmlns:a16="http://schemas.microsoft.com/office/drawing/2014/main" id="{AA941FA3-A9D4-4E43-86CC-F56BF6D94845}"/>
              </a:ext>
            </a:extLst>
          </p:cNvPr>
          <p:cNvGraphicFramePr>
            <a:graphicFrameLocks noGrp="1"/>
          </p:cNvGraphicFramePr>
          <p:nvPr>
            <p:ph sz="half" idx="2"/>
            <p:extLst>
              <p:ext uri="{D42A27DB-BD31-4B8C-83A1-F6EECF244321}">
                <p14:modId xmlns:p14="http://schemas.microsoft.com/office/powerpoint/2010/main" val="1467874178"/>
              </p:ext>
            </p:extLst>
          </p:nvPr>
        </p:nvGraphicFramePr>
        <p:xfrm>
          <a:off x="6524625" y="1397000"/>
          <a:ext cx="4448175" cy="4470400"/>
        </p:xfrm>
        <a:graphic>
          <a:graphicData uri="http://schemas.openxmlformats.org/drawingml/2006/chart">
            <c:chart xmlns:c="http://schemas.openxmlformats.org/drawingml/2006/chart" xmlns:r="http://schemas.openxmlformats.org/officeDocument/2006/relationships" r:id="rId5"/>
          </a:graphicData>
        </a:graphic>
      </p:graphicFrame>
      <p:pic>
        <p:nvPicPr>
          <p:cNvPr id="12" name="other areRecorded Sound">
            <a:hlinkClick r:id="" action="ppaction://media"/>
            <a:extLst>
              <a:ext uri="{FF2B5EF4-FFF2-40B4-BE49-F238E27FC236}">
                <a16:creationId xmlns:a16="http://schemas.microsoft.com/office/drawing/2014/main" id="{03BA5BFA-FC57-4BF0-A539-0CB89DA3EF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64138794"/>
      </p:ext>
    </p:extLst>
  </p:cSld>
  <p:clrMapOvr>
    <a:masterClrMapping/>
  </p:clrMapOvr>
  <mc:AlternateContent xmlns:mc="http://schemas.openxmlformats.org/markup-compatibility/2006">
    <mc:Choice xmlns:p14="http://schemas.microsoft.com/office/powerpoint/2010/main" Requires="p14">
      <p:transition spd="slow" p14:dur="2000" advTm="58000"/>
    </mc:Choice>
    <mc:Fallback>
      <p:transition spd="slow" advTm="5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5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E09EEB-20CF-4CA2-BB5F-1D3F59574931}"/>
              </a:ext>
            </a:extLst>
          </p:cNvPr>
          <p:cNvSpPr>
            <a:spLocks noGrp="1"/>
          </p:cNvSpPr>
          <p:nvPr>
            <p:ph type="title"/>
          </p:nvPr>
        </p:nvSpPr>
        <p:spPr/>
        <p:txBody>
          <a:bodyPr>
            <a:normAutofit/>
          </a:bodyPr>
          <a:lstStyle/>
          <a:p>
            <a:r>
              <a:rPr lang="en-US" dirty="0"/>
              <a:t>Other areas of disproportionality</a:t>
            </a:r>
          </a:p>
        </p:txBody>
      </p:sp>
      <p:graphicFrame>
        <p:nvGraphicFramePr>
          <p:cNvPr id="11" name="Content Placeholder 10">
            <a:extLst>
              <a:ext uri="{FF2B5EF4-FFF2-40B4-BE49-F238E27FC236}">
                <a16:creationId xmlns:a16="http://schemas.microsoft.com/office/drawing/2014/main" id="{BD7C6E37-C0E7-43AE-B306-0BBB97BA82DD}"/>
              </a:ext>
            </a:extLst>
          </p:cNvPr>
          <p:cNvGraphicFramePr>
            <a:graphicFrameLocks noGrp="1"/>
          </p:cNvGraphicFramePr>
          <p:nvPr>
            <p:ph sz="half" idx="1"/>
            <p:extLst>
              <p:ext uri="{D42A27DB-BD31-4B8C-83A1-F6EECF244321}">
                <p14:modId xmlns:p14="http://schemas.microsoft.com/office/powerpoint/2010/main" val="2326772960"/>
              </p:ext>
            </p:extLst>
          </p:nvPr>
        </p:nvGraphicFramePr>
        <p:xfrm>
          <a:off x="1371600" y="1435100"/>
          <a:ext cx="4448175" cy="4432300"/>
        </p:xfrm>
        <a:graphic>
          <a:graphicData uri="http://schemas.openxmlformats.org/drawingml/2006/chart">
            <c:chart xmlns:c="http://schemas.openxmlformats.org/drawingml/2006/chart" xmlns:r="http://schemas.openxmlformats.org/officeDocument/2006/relationships" r:id="rId4"/>
          </a:graphicData>
        </a:graphic>
      </p:graphicFrame>
      <p:sp>
        <p:nvSpPr>
          <p:cNvPr id="8" name="Content Placeholder 7">
            <a:extLst>
              <a:ext uri="{FF2B5EF4-FFF2-40B4-BE49-F238E27FC236}">
                <a16:creationId xmlns:a16="http://schemas.microsoft.com/office/drawing/2014/main" id="{EB99DB4C-92FF-411E-A089-619BE8E9ACB0}"/>
              </a:ext>
            </a:extLst>
          </p:cNvPr>
          <p:cNvSpPr>
            <a:spLocks noGrp="1"/>
          </p:cNvSpPr>
          <p:nvPr>
            <p:ph sz="half" idx="2"/>
          </p:nvPr>
        </p:nvSpPr>
        <p:spPr>
          <a:xfrm>
            <a:off x="6525403" y="1435101"/>
            <a:ext cx="4447786" cy="4432300"/>
          </a:xfrm>
        </p:spPr>
        <p:txBody>
          <a:bodyPr/>
          <a:lstStyle/>
          <a:p>
            <a:r>
              <a:rPr lang="en-US" dirty="0"/>
              <a:t>White students are overrepresented and Black students are underrepresented in gifted and talented programs</a:t>
            </a:r>
          </a:p>
          <a:p>
            <a:r>
              <a:rPr lang="en-US" dirty="0"/>
              <a:t>Black students account for far more out of school suspensions than their peers</a:t>
            </a:r>
          </a:p>
          <a:p>
            <a:r>
              <a:rPr lang="en-US" dirty="0"/>
              <a:t>Black students are overrepresented in special education through IDEA</a:t>
            </a:r>
          </a:p>
        </p:txBody>
      </p:sp>
      <p:pic>
        <p:nvPicPr>
          <p:cNvPr id="12" name="spedRecorded Sound">
            <a:hlinkClick r:id="" action="ppaction://media"/>
            <a:extLst>
              <a:ext uri="{FF2B5EF4-FFF2-40B4-BE49-F238E27FC236}">
                <a16:creationId xmlns:a16="http://schemas.microsoft.com/office/drawing/2014/main" id="{D207EAAF-B5BF-4F02-9A90-E0D4159C1C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81800" y="5118099"/>
            <a:ext cx="609600" cy="609600"/>
          </a:xfrm>
          <a:prstGeom prst="rect">
            <a:avLst/>
          </a:prstGeom>
        </p:spPr>
      </p:pic>
    </p:spTree>
    <p:extLst>
      <p:ext uri="{BB962C8B-B14F-4D97-AF65-F5344CB8AC3E}">
        <p14:creationId xmlns:p14="http://schemas.microsoft.com/office/powerpoint/2010/main" val="4066041660"/>
      </p:ext>
    </p:extLst>
  </p:cSld>
  <p:clrMapOvr>
    <a:masterClrMapping/>
  </p:clrMapOvr>
  <mc:AlternateContent xmlns:mc="http://schemas.openxmlformats.org/markup-compatibility/2006">
    <mc:Choice xmlns:p14="http://schemas.microsoft.com/office/powerpoint/2010/main" Requires="p14">
      <p:transition spd="slow" p14:dur="2000" advTm="30000"/>
    </mc:Choice>
    <mc:Fallback>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3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docProps/app.xml><?xml version="1.0" encoding="utf-8"?>
<Properties xmlns="http://schemas.openxmlformats.org/officeDocument/2006/extended-properties" xmlns:vt="http://schemas.openxmlformats.org/officeDocument/2006/docPropsVTypes">
  <Template>TM10001105[[fn=Crop]]</Template>
  <TotalTime>1665</TotalTime>
  <Words>934</Words>
  <Application>Microsoft Office PowerPoint</Application>
  <PresentationFormat>Widescreen</PresentationFormat>
  <Paragraphs>90</Paragraphs>
  <Slides>15</Slides>
  <Notes>0</Notes>
  <HiddenSlides>0</HiddenSlides>
  <MMClips>15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Franklin Gothic Book</vt:lpstr>
      <vt:lpstr>Crop</vt:lpstr>
      <vt:lpstr>Crowley ISD and The Racial Gap</vt:lpstr>
      <vt:lpstr>Crowley Independent District</vt:lpstr>
      <vt:lpstr>Crowley, TX Demographics</vt:lpstr>
      <vt:lpstr>Crowley ISD Demographics</vt:lpstr>
      <vt:lpstr>Crowley ISD At-Risk Students</vt:lpstr>
      <vt:lpstr>PowerPoint Presentation</vt:lpstr>
      <vt:lpstr>Analysis of Crowley Demographic Data</vt:lpstr>
      <vt:lpstr>Other areas of disproportionality</vt:lpstr>
      <vt:lpstr>Other areas of disproportionality</vt:lpstr>
      <vt:lpstr>Texas standardized assessments</vt:lpstr>
      <vt:lpstr>STAAR Results</vt:lpstr>
      <vt:lpstr>Analysis of STAAR Results</vt:lpstr>
      <vt:lpstr>The Problem</vt:lpstr>
      <vt:lpstr>Possible solutions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Crowley ISD and The Racial Gap</dc:title>
  <dc:creator>Zack and Claire Cartmel</dc:creator>
  <cp:lastModifiedBy>Zack and Claire Cartmel</cp:lastModifiedBy>
  <cp:revision>34</cp:revision>
  <dcterms:created xsi:type="dcterms:W3CDTF">2019-08-14T23:46:32Z</dcterms:created>
  <dcterms:modified xsi:type="dcterms:W3CDTF">2019-08-16T03:32:31Z</dcterms:modified>
</cp:coreProperties>
</file>